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1" r:id="rId2"/>
    <p:sldId id="266" r:id="rId3"/>
    <p:sldId id="264" r:id="rId4"/>
    <p:sldId id="257" r:id="rId5"/>
    <p:sldId id="262" r:id="rId6"/>
    <p:sldId id="259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B7225-22EB-48E0-B106-2E433BEAF27B}" type="datetimeFigureOut">
              <a:rPr lang="cs-CZ" smtClean="0"/>
              <a:t>23.2.2016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1AE23-D406-48EA-9EFD-1DE650407A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061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A46CA4-2E62-4B7A-81D1-1C85D09FE91A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89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FFFFFF"/>
                </a:solidFill>
              </a:endParaRPr>
            </a:p>
          </p:txBody>
        </p:sp>
        <p:grpSp>
          <p:nvGrpSpPr>
            <p:cNvPr id="3789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89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89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89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89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89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89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89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0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0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0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0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790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90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0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0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0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0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1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1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1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1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1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1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1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1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1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1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2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2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2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792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92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2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2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2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2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2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3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3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3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3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3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3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3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3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3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3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4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794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94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4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4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4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4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4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794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794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95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95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95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795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3795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3795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3795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3795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3795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4095BA7-968E-4B05-A8CA-E55159CFEC81}" type="slidenum">
              <a:rPr lang="cs-CZ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457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B6F76-8A09-41F2-8C42-C5FCFEC602B6}" type="slidenum">
              <a:rPr lang="cs-CZ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9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33A18-A0E9-4ADA-9FA3-2E34BC5FD9DD}" type="slidenum">
              <a:rPr lang="cs-CZ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73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C9DA1-6924-40AD-A509-9F7099A80E51}" type="slidenum">
              <a:rPr lang="cs-CZ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8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46290-5F16-481B-B774-E8FB4D35CB8D}" type="slidenum">
              <a:rPr lang="cs-CZ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66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E35A1-C70B-42D1-81BC-A9FEAB353DF5}" type="slidenum">
              <a:rPr lang="cs-CZ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56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A38B4-000D-43BF-87C6-601680D3AFC6}" type="slidenum">
              <a:rPr lang="cs-CZ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83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BE8BE-D1D2-4DDE-A9B6-D098DDF25472}" type="slidenum">
              <a:rPr lang="cs-CZ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45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69F27-D9C9-4079-B58D-7366AC81CD1F}" type="slidenum">
              <a:rPr lang="cs-CZ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98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8F2D6-012D-4B7A-87BA-8AA45E017C31}" type="slidenum">
              <a:rPr lang="cs-CZ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03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01DA5-9052-4E96-B17E-722B97367536}" type="slidenum">
              <a:rPr lang="cs-CZ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17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FFFFFF"/>
              </a:solidFill>
            </a:endParaRPr>
          </a:p>
        </p:txBody>
      </p:sp>
      <p:grpSp>
        <p:nvGrpSpPr>
          <p:cNvPr id="3686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686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srgbClr val="FFFFFF"/>
                </a:solidFill>
              </a:endParaRPr>
            </a:p>
          </p:txBody>
        </p:sp>
        <p:grpSp>
          <p:nvGrpSpPr>
            <p:cNvPr id="3686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687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7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7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7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7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7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7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7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7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7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8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688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688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8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8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8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8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8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8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8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9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9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9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9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9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9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9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9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9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89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690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690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90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90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90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90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90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90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90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90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91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91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91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91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91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91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91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91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691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691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92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92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92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92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92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sp>
            <p:nvSpPr>
              <p:cNvPr id="3692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692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692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692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692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693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cs-CZ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3693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693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693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3693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3693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5256876-E856-4DA6-A47D-6E31A8528390}" type="slidenum">
              <a:rPr 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81542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467544" y="692696"/>
            <a:ext cx="8352928" cy="2592288"/>
          </a:xfrm>
        </p:spPr>
        <p:txBody>
          <a:bodyPr/>
          <a:lstStyle/>
          <a:p>
            <a:r>
              <a:rPr lang="cs-CZ" sz="7200" dirty="0" smtClean="0"/>
              <a:t>Státní rozpočet a daně </a:t>
            </a:r>
            <a:endParaRPr lang="cs-CZ" sz="7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838944"/>
          </a:xfrm>
        </p:spPr>
        <p:txBody>
          <a:bodyPr/>
          <a:lstStyle/>
          <a:p>
            <a:r>
              <a:rPr lang="cs-CZ" dirty="0" smtClean="0"/>
              <a:t>Občanský výchova 9. ročník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559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1419225"/>
            <a:ext cx="8291512" cy="4525963"/>
          </a:xfrm>
        </p:spPr>
        <p:txBody>
          <a:bodyPr/>
          <a:lstStyle/>
          <a:p>
            <a:r>
              <a:rPr lang="cs-CZ" altLang="cs-CZ" b="1"/>
              <a:t>plánované výdaje a příjmy státu na určité období (1 rok)</a:t>
            </a:r>
            <a:r>
              <a:rPr lang="cs-CZ" altLang="cs-CZ"/>
              <a:t> </a:t>
            </a:r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374650" y="371475"/>
            <a:ext cx="8293100" cy="9144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cs-CZ" altLang="cs-CZ" sz="3200" b="1"/>
          </a:p>
          <a:p>
            <a:pPr algn="ctr"/>
            <a:r>
              <a:rPr lang="cs-CZ" altLang="cs-CZ" sz="3200" b="1"/>
              <a:t>Víte co je to státní rozpočet</a:t>
            </a:r>
          </a:p>
          <a:p>
            <a:pPr algn="ctr"/>
            <a:r>
              <a:rPr lang="cs-CZ" altLang="cs-CZ" sz="3200" b="1"/>
              <a:t> </a:t>
            </a:r>
          </a:p>
        </p:txBody>
      </p:sp>
      <p:grpSp>
        <p:nvGrpSpPr>
          <p:cNvPr id="59406" name="Group 14"/>
          <p:cNvGrpSpPr>
            <a:grpSpLocks/>
          </p:cNvGrpSpPr>
          <p:nvPr/>
        </p:nvGrpSpPr>
        <p:grpSpPr bwMode="auto">
          <a:xfrm>
            <a:off x="1330325" y="2451100"/>
            <a:ext cx="5870575" cy="1873250"/>
            <a:chOff x="838" y="1544"/>
            <a:chExt cx="3698" cy="1180"/>
          </a:xfrm>
        </p:grpSpPr>
        <p:pic>
          <p:nvPicPr>
            <p:cNvPr id="5939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6" y="1544"/>
              <a:ext cx="1540" cy="1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398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" y="1559"/>
              <a:ext cx="1891" cy="1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474663" y="4478338"/>
            <a:ext cx="8293100" cy="6064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3200" b="1" dirty="0"/>
              <a:t>K čemu potřebuje stát peníze?</a:t>
            </a:r>
          </a:p>
        </p:txBody>
      </p:sp>
      <p:grpSp>
        <p:nvGrpSpPr>
          <p:cNvPr id="59405" name="Group 13"/>
          <p:cNvGrpSpPr>
            <a:grpSpLocks/>
          </p:cNvGrpSpPr>
          <p:nvPr/>
        </p:nvGrpSpPr>
        <p:grpSpPr bwMode="auto">
          <a:xfrm>
            <a:off x="484188" y="5138738"/>
            <a:ext cx="8278812" cy="1522412"/>
            <a:chOff x="305" y="3237"/>
            <a:chExt cx="5215" cy="959"/>
          </a:xfrm>
        </p:grpSpPr>
        <p:pic>
          <p:nvPicPr>
            <p:cNvPr id="5940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" y="3245"/>
              <a:ext cx="1268" cy="9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401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4" y="3243"/>
              <a:ext cx="1436" cy="9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402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3" y="3241"/>
              <a:ext cx="1262" cy="9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404" name="Picture 1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8" y="3237"/>
              <a:ext cx="1042" cy="9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395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  <p:bldP spid="593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755601" y="334963"/>
            <a:ext cx="7499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Gill Sans MT" pitchFamily="32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Gill Sans MT" pitchFamily="32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Gill Sans MT" pitchFamily="32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Gill Sans MT" pitchFamily="32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Gill Sans MT" pitchFamily="32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Gill Sans MT" pitchFamily="32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Gill Sans MT" pitchFamily="32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Gill Sans MT" pitchFamily="32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Gill Sans MT" pitchFamily="32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cs-CZ" altLang="cs-CZ" sz="4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Státní rozpočet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55576" y="1458243"/>
            <a:ext cx="7499350" cy="511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65125" indent="-280988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Gill Sans MT" pitchFamily="32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Gill Sans MT" pitchFamily="32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Gill Sans MT" pitchFamily="32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Gill Sans MT" pitchFamily="32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Gill Sans MT" pitchFamily="32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Gill Sans MT" pitchFamily="32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Gill Sans MT" pitchFamily="32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Gill Sans MT" pitchFamily="32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Gill Sans MT" pitchFamily="32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buClrTx/>
              <a:buSzPct val="80000"/>
              <a:buFontTx/>
              <a:buNone/>
            </a:pPr>
            <a:r>
              <a:rPr lang="cs-CZ" altLang="cs-CZ" sz="2500" b="1" dirty="0" smtClean="0">
                <a:solidFill>
                  <a:srgbClr val="FFC000"/>
                </a:solidFill>
                <a:latin typeface="+mj-lt"/>
              </a:rPr>
              <a:t>Příjmy </a:t>
            </a:r>
            <a:r>
              <a:rPr lang="cs-CZ" altLang="cs-CZ" sz="2500" b="1" dirty="0">
                <a:solidFill>
                  <a:srgbClr val="FFC000"/>
                </a:solidFill>
                <a:latin typeface="+mj-lt"/>
              </a:rPr>
              <a:t>státu </a:t>
            </a:r>
            <a:r>
              <a:rPr lang="cs-CZ" altLang="cs-CZ" sz="2500" dirty="0">
                <a:solidFill>
                  <a:schemeClr val="tx1"/>
                </a:solidFill>
                <a:latin typeface="+mj-lt"/>
              </a:rPr>
              <a:t>– zisk ze státních podniků</a:t>
            </a:r>
            <a:r>
              <a:rPr lang="cs-CZ" altLang="cs-CZ" sz="2500" dirty="0" smtClean="0">
                <a:solidFill>
                  <a:schemeClr val="tx1"/>
                </a:solidFill>
                <a:latin typeface="+mj-lt"/>
              </a:rPr>
              <a:t>, příspěvky </a:t>
            </a:r>
            <a:r>
              <a:rPr lang="cs-CZ" altLang="cs-CZ" sz="2500" dirty="0">
                <a:solidFill>
                  <a:schemeClr val="tx1"/>
                </a:solidFill>
                <a:latin typeface="+mj-lt"/>
              </a:rPr>
              <a:t>občanů na zdravotní a sociální pojištění</a:t>
            </a:r>
            <a:r>
              <a:rPr lang="cs-CZ" altLang="cs-CZ" sz="2500" dirty="0" smtClean="0">
                <a:solidFill>
                  <a:schemeClr val="tx1"/>
                </a:solidFill>
                <a:latin typeface="+mj-lt"/>
              </a:rPr>
              <a:t>, daně</a:t>
            </a:r>
            <a:r>
              <a:rPr lang="cs-CZ" altLang="cs-CZ" sz="2500" dirty="0">
                <a:solidFill>
                  <a:schemeClr val="tx1"/>
                </a:solidFill>
                <a:latin typeface="+mj-lt"/>
              </a:rPr>
              <a:t>, poplatky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80000"/>
              <a:buFontTx/>
              <a:buNone/>
            </a:pPr>
            <a:r>
              <a:rPr lang="cs-CZ" altLang="cs-CZ" sz="2500" b="1" dirty="0">
                <a:solidFill>
                  <a:srgbClr val="FFC000"/>
                </a:solidFill>
                <a:latin typeface="+mj-lt"/>
              </a:rPr>
              <a:t>Výdaje státu </a:t>
            </a:r>
            <a:r>
              <a:rPr lang="cs-CZ" altLang="cs-CZ" sz="2500" b="1" dirty="0">
                <a:solidFill>
                  <a:schemeClr val="tx1"/>
                </a:solidFill>
                <a:latin typeface="+mj-lt"/>
              </a:rPr>
              <a:t>– </a:t>
            </a:r>
            <a:r>
              <a:rPr lang="cs-CZ" altLang="cs-CZ" sz="2500" dirty="0">
                <a:solidFill>
                  <a:schemeClr val="tx1"/>
                </a:solidFill>
                <a:latin typeface="+mj-lt"/>
              </a:rPr>
              <a:t>sociální dávky, zdravotnictví, školství, armáda, policie, mzdy státním zaměstnancům, oprava silnic, památek, kultura, dotace zemědělství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80000"/>
              <a:buFontTx/>
              <a:buNone/>
            </a:pPr>
            <a:r>
              <a:rPr lang="cs-CZ" altLang="cs-CZ" sz="2500" b="1" dirty="0">
                <a:solidFill>
                  <a:srgbClr val="FFC000"/>
                </a:solidFill>
                <a:latin typeface="+mj-lt"/>
              </a:rPr>
              <a:t>Vyrovnaný rozpočet </a:t>
            </a:r>
            <a:r>
              <a:rPr lang="cs-CZ" altLang="cs-CZ" sz="2500" b="1" dirty="0">
                <a:solidFill>
                  <a:schemeClr val="tx1"/>
                </a:solidFill>
                <a:latin typeface="+mj-lt"/>
              </a:rPr>
              <a:t>–</a:t>
            </a:r>
            <a:r>
              <a:rPr lang="cs-CZ" altLang="cs-CZ" sz="2500" dirty="0">
                <a:solidFill>
                  <a:schemeClr val="tx1"/>
                </a:solidFill>
                <a:latin typeface="+mj-lt"/>
              </a:rPr>
              <a:t>výdaje a příjmy jsou vyrovnané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80000"/>
              <a:buFontTx/>
              <a:buNone/>
            </a:pPr>
            <a:r>
              <a:rPr lang="cs-CZ" altLang="cs-CZ" sz="2500" b="1" dirty="0">
                <a:solidFill>
                  <a:srgbClr val="FFC000"/>
                </a:solidFill>
                <a:latin typeface="+mj-lt"/>
              </a:rPr>
              <a:t>Přebytkový rozpočet </a:t>
            </a:r>
            <a:r>
              <a:rPr lang="cs-CZ" altLang="cs-CZ" sz="2500" dirty="0">
                <a:solidFill>
                  <a:schemeClr val="tx1"/>
                </a:solidFill>
                <a:latin typeface="+mj-lt"/>
              </a:rPr>
              <a:t>– výdaje jsou nižší než příjmy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80000"/>
              <a:buFontTx/>
              <a:buNone/>
            </a:pPr>
            <a:r>
              <a:rPr lang="cs-CZ" altLang="cs-CZ" sz="2500" dirty="0">
                <a:solidFill>
                  <a:schemeClr val="tx1"/>
                </a:solidFill>
                <a:latin typeface="+mj-lt"/>
              </a:rPr>
              <a:t>Schodkový rozpočet – výdaje převyšují příjmy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80000"/>
              <a:buFontTx/>
              <a:buNone/>
            </a:pPr>
            <a:r>
              <a:rPr lang="cs-CZ" altLang="cs-CZ" sz="2500" b="1" dirty="0">
                <a:solidFill>
                  <a:srgbClr val="FFC000"/>
                </a:solidFill>
                <a:latin typeface="+mj-lt"/>
              </a:rPr>
              <a:t>Deficit</a:t>
            </a:r>
            <a:r>
              <a:rPr lang="cs-CZ" altLang="cs-CZ" sz="2500" b="1" dirty="0">
                <a:solidFill>
                  <a:schemeClr val="tx1"/>
                </a:solidFill>
                <a:latin typeface="+mj-lt"/>
              </a:rPr>
              <a:t> – </a:t>
            </a:r>
            <a:r>
              <a:rPr lang="cs-CZ" altLang="cs-CZ" sz="2500" dirty="0">
                <a:solidFill>
                  <a:schemeClr val="tx1"/>
                </a:solidFill>
                <a:latin typeface="+mj-lt"/>
              </a:rPr>
              <a:t>rozdíl, o nějž výdaje převyšují příjmy u schodkového rozpočtu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80000"/>
              <a:buFontTx/>
              <a:buNone/>
            </a:pPr>
            <a:endParaRPr lang="cs-CZ" altLang="cs-CZ" sz="2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15883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Daně </a:t>
            </a:r>
            <a:r>
              <a:rPr lang="cs-CZ" dirty="0" smtClean="0"/>
              <a:t>a stát</a:t>
            </a:r>
            <a:endParaRPr lang="cs-CZ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309634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Daň – je poplatek občanů státu za jeho služby</a:t>
            </a:r>
          </a:p>
          <a:p>
            <a:pPr marL="0" indent="0">
              <a:lnSpc>
                <a:spcPct val="90000"/>
              </a:lnSpc>
              <a:buNone/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Daně tvoří jeden z nejvýznamnějších zdrojů příjmu státu – mezi 50-60 procenty celkového příjmu státu</a:t>
            </a:r>
          </a:p>
          <a:p>
            <a:pPr>
              <a:lnSpc>
                <a:spcPct val="90000"/>
              </a:lnSpc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581128"/>
            <a:ext cx="2603177" cy="1952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19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Daně v ČR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V naší republice máme dva typy daní: přímé daně a nepřímé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Přímé </a:t>
            </a:r>
            <a:r>
              <a:rPr lang="cs-CZ" dirty="0"/>
              <a:t>daně: platí člověk rovnou (přímo) státu.</a:t>
            </a:r>
          </a:p>
          <a:p>
            <a:pPr>
              <a:lnSpc>
                <a:spcPct val="90000"/>
              </a:lnSpc>
            </a:pPr>
            <a:r>
              <a:rPr lang="cs-CZ" dirty="0"/>
              <a:t>Nepřímé daně: platí poplatník obchodníkovi v ceně zboží a teprve obchodník odvede tuto daň státu.</a:t>
            </a:r>
          </a:p>
        </p:txBody>
      </p:sp>
    </p:spTree>
    <p:extLst>
      <p:ext uri="{BB962C8B-B14F-4D97-AF65-F5344CB8AC3E}">
        <p14:creationId xmlns:p14="http://schemas.microsoft.com/office/powerpoint/2010/main" val="324961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3625"/>
          </a:xfrm>
        </p:spPr>
        <p:txBody>
          <a:bodyPr/>
          <a:lstStyle/>
          <a:p>
            <a:r>
              <a:rPr lang="cs-CZ" dirty="0"/>
              <a:t>Přímé daně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2836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>
                <a:solidFill>
                  <a:srgbClr val="CCCC00"/>
                </a:solidFill>
              </a:rPr>
              <a:t>Daň z příjmu fyzických osob</a:t>
            </a:r>
            <a:r>
              <a:rPr lang="cs-CZ" dirty="0"/>
              <a:t> (15</a:t>
            </a:r>
            <a:r>
              <a:rPr lang="cs-CZ" dirty="0" smtClean="0"/>
              <a:t>%)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rgbClr val="CCCC00"/>
                </a:solidFill>
              </a:rPr>
              <a:t>Daň </a:t>
            </a:r>
            <a:r>
              <a:rPr lang="cs-CZ" dirty="0">
                <a:solidFill>
                  <a:srgbClr val="CCCC00"/>
                </a:solidFill>
              </a:rPr>
              <a:t>z příjmu právnických osob</a:t>
            </a:r>
            <a:r>
              <a:rPr lang="cs-CZ" dirty="0"/>
              <a:t> ( 19</a:t>
            </a:r>
            <a:r>
              <a:rPr lang="cs-CZ" dirty="0" smtClean="0"/>
              <a:t>%)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rgbClr val="CCCC00"/>
                </a:solidFill>
              </a:rPr>
              <a:t>Daň z </a:t>
            </a:r>
            <a:r>
              <a:rPr lang="cs-CZ" dirty="0" smtClean="0">
                <a:solidFill>
                  <a:srgbClr val="CCCC00"/>
                </a:solidFill>
              </a:rPr>
              <a:t>nemovitosti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rgbClr val="CCCC00"/>
                </a:solidFill>
              </a:rPr>
              <a:t>Daň z převodu </a:t>
            </a:r>
            <a:r>
              <a:rPr lang="cs-CZ" dirty="0">
                <a:solidFill>
                  <a:srgbClr val="CCCC00"/>
                </a:solidFill>
              </a:rPr>
              <a:t>nemovitosti</a:t>
            </a:r>
            <a:r>
              <a:rPr lang="cs-CZ" dirty="0"/>
              <a:t> (3%) – </a:t>
            </a: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rgbClr val="CCCC00"/>
                </a:solidFill>
              </a:rPr>
              <a:t>Daň darovací a dědická</a:t>
            </a:r>
            <a:endParaRPr lang="cs-CZ" dirty="0"/>
          </a:p>
          <a:p>
            <a:pPr>
              <a:lnSpc>
                <a:spcPct val="90000"/>
              </a:lnSpc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2590"/>
            <a:ext cx="5616624" cy="257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255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5"/>
          </a:xfrm>
        </p:spPr>
        <p:txBody>
          <a:bodyPr/>
          <a:lstStyle/>
          <a:p>
            <a:r>
              <a:rPr lang="cs-CZ" dirty="0" smtClean="0"/>
              <a:t>Nepřímé </a:t>
            </a:r>
            <a:r>
              <a:rPr lang="cs-CZ" dirty="0"/>
              <a:t>daně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229600" cy="190080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>
                <a:solidFill>
                  <a:srgbClr val="CCCC00"/>
                </a:solidFill>
              </a:rPr>
              <a:t>Daň z </a:t>
            </a:r>
            <a:r>
              <a:rPr lang="cs-CZ" dirty="0" smtClean="0">
                <a:solidFill>
                  <a:srgbClr val="CCCC00"/>
                </a:solidFill>
              </a:rPr>
              <a:t>přidané hodnoty </a:t>
            </a:r>
            <a:r>
              <a:rPr lang="cs-CZ" dirty="0" smtClean="0"/>
              <a:t>(21% a 15%)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rgbClr val="CCCC00"/>
                </a:solidFill>
              </a:rPr>
              <a:t>Spotřební daň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9739" y="3714472"/>
            <a:ext cx="3562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Občan kupující rohlík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89478" y="5805264"/>
            <a:ext cx="4762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Obchodník prodávající rohlík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848364" y="3714472"/>
            <a:ext cx="82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Stát</a:t>
            </a:r>
            <a:endParaRPr lang="cs-CZ" sz="2800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691680" y="4509120"/>
            <a:ext cx="1152128" cy="1008112"/>
          </a:xfrm>
          <a:prstGeom prst="straightConnector1">
            <a:avLst/>
          </a:prstGeom>
          <a:ln w="92075" cmpd="sng"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7596336" y="4365104"/>
            <a:ext cx="576064" cy="1152128"/>
          </a:xfrm>
          <a:prstGeom prst="straightConnector1">
            <a:avLst/>
          </a:prstGeom>
          <a:ln w="92075" cmpd="sng"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37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  <p:bldP spid="3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241</Words>
  <Application>Microsoft Office PowerPoint</Application>
  <PresentationFormat>Předvádění na obrazovce (4:3)</PresentationFormat>
  <Paragraphs>38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Kruhy na vodě</vt:lpstr>
      <vt:lpstr>Státní rozpočet a daně </vt:lpstr>
      <vt:lpstr>Prezentace aplikace PowerPoint</vt:lpstr>
      <vt:lpstr>Prezentace aplikace PowerPoint</vt:lpstr>
      <vt:lpstr>Daně a stát</vt:lpstr>
      <vt:lpstr>Daně v ČR</vt:lpstr>
      <vt:lpstr>Přímé daně</vt:lpstr>
      <vt:lpstr>Nepřímé daně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Daně v ČR</dc:title>
  <dc:creator>Ucitel</dc:creator>
  <cp:lastModifiedBy>Ucitel</cp:lastModifiedBy>
  <cp:revision>11</cp:revision>
  <dcterms:created xsi:type="dcterms:W3CDTF">2013-11-13T07:07:26Z</dcterms:created>
  <dcterms:modified xsi:type="dcterms:W3CDTF">2016-02-23T08:32:48Z</dcterms:modified>
</cp:coreProperties>
</file>